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70" r:id="rId4"/>
    <p:sldId id="260" r:id="rId5"/>
    <p:sldId id="261" r:id="rId6"/>
    <p:sldId id="262" r:id="rId7"/>
    <p:sldId id="263" r:id="rId8"/>
    <p:sldId id="266" r:id="rId9"/>
    <p:sldId id="267" r:id="rId10"/>
    <p:sldId id="264" r:id="rId11"/>
    <p:sldId id="265" r:id="rId12"/>
    <p:sldId id="271" r:id="rId13"/>
    <p:sldId id="272" r:id="rId14"/>
    <p:sldId id="280" r:id="rId15"/>
    <p:sldId id="273" r:id="rId16"/>
    <p:sldId id="274" r:id="rId17"/>
    <p:sldId id="279" r:id="rId18"/>
    <p:sldId id="275" r:id="rId19"/>
    <p:sldId id="276" r:id="rId20"/>
    <p:sldId id="277" r:id="rId21"/>
    <p:sldId id="257" r:id="rId22"/>
    <p:sldId id="269" r:id="rId23"/>
    <p:sldId id="258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1pPr>
    <a:lvl2pPr marL="411163" indent="46038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2pPr>
    <a:lvl3pPr marL="823913" indent="90488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3pPr>
    <a:lvl4pPr marL="1236663" indent="134938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4pPr>
    <a:lvl5pPr marL="1649413" indent="179388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3366CC"/>
    <a:srgbClr val="336699"/>
    <a:srgbClr val="006699"/>
    <a:srgbClr val="3399FF"/>
    <a:srgbClr val="33CCFF"/>
    <a:srgbClr val="003366"/>
    <a:srgbClr val="66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488" autoAdjust="0"/>
    <p:restoredTop sz="90924" autoAdjust="0"/>
  </p:normalViewPr>
  <p:slideViewPr>
    <p:cSldViewPr>
      <p:cViewPr varScale="1">
        <p:scale>
          <a:sx n="67" d="100"/>
          <a:sy n="67" d="100"/>
        </p:scale>
        <p:origin x="-56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3" descr="C:\Documents and Settings\Rami\Desktop\Ramis Work\PresPro\Templates_07_July_2004\Biotech\JPGS\PPP_SBIOT_TLE_DNA_Structu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0225"/>
          </a:xfrm>
          <a:prstGeom prst="rect">
            <a:avLst/>
          </a:prstGeom>
          <a:solidFill>
            <a:srgbClr val="336699"/>
          </a:solidFill>
          <a:ln w="9525">
            <a:solidFill>
              <a:srgbClr val="339966"/>
            </a:solidFill>
            <a:miter lim="800000"/>
            <a:headEnd/>
            <a:tailEnd/>
          </a:ln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933" y="1011272"/>
            <a:ext cx="6250927" cy="1880534"/>
          </a:xfrm>
        </p:spPr>
        <p:txBody>
          <a:bodyPr/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8847" y="3029512"/>
            <a:ext cx="6193722" cy="1308198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707188"/>
            <a:ext cx="1905000" cy="165100"/>
          </a:xfrm>
        </p:spPr>
        <p:txBody>
          <a:bodyPr/>
          <a:lstStyle>
            <a:lvl1pPr>
              <a:defRPr sz="11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692900"/>
            <a:ext cx="2895600" cy="165100"/>
          </a:xfrm>
        </p:spPr>
        <p:txBody>
          <a:bodyPr/>
          <a:lstStyle>
            <a:lvl1pPr>
              <a:defRPr sz="11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39000" y="6692900"/>
            <a:ext cx="1905000" cy="165100"/>
          </a:xfrm>
        </p:spPr>
        <p:txBody>
          <a:bodyPr/>
          <a:lstStyle>
            <a:lvl1pPr>
              <a:defRPr sz="11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5351479-E2EC-4F99-A40F-8F79E7DDC7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010BD-BFFD-49A7-890D-FF545FBDF8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31544" y="137705"/>
            <a:ext cx="1956364" cy="640328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62451" y="137705"/>
            <a:ext cx="5731804" cy="640328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4E1E5E-7F78-4ED8-8C86-9A3777A4C3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36525" y="6624638"/>
            <a:ext cx="1905000" cy="2333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57538" y="6624638"/>
            <a:ext cx="2894012" cy="2333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70725" y="6624638"/>
            <a:ext cx="1905000" cy="2333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F4EEC5-1A06-4C94-9906-0B196121A1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B7ACC-9248-4A01-B970-510A660B3A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96" y="4406563"/>
            <a:ext cx="7772543" cy="136270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96" y="2906151"/>
            <a:ext cx="7772543" cy="1500412"/>
          </a:xfrm>
        </p:spPr>
        <p:txBody>
          <a:bodyPr anchor="b"/>
          <a:lstStyle>
            <a:lvl1pPr marL="0" indent="0">
              <a:buNone/>
              <a:defRPr sz="1800"/>
            </a:lvl1pPr>
            <a:lvl2pPr marL="412394" indent="0">
              <a:buNone/>
              <a:defRPr sz="1600"/>
            </a:lvl2pPr>
            <a:lvl3pPr marL="824789" indent="0">
              <a:buNone/>
              <a:defRPr sz="1400"/>
            </a:lvl3pPr>
            <a:lvl4pPr marL="1237183" indent="0">
              <a:buNone/>
              <a:defRPr sz="1300"/>
            </a:lvl4pPr>
            <a:lvl5pPr marL="1649578" indent="0">
              <a:buNone/>
              <a:defRPr sz="1300"/>
            </a:lvl5pPr>
            <a:lvl6pPr marL="2061972" indent="0">
              <a:buNone/>
              <a:defRPr sz="1300"/>
            </a:lvl6pPr>
            <a:lvl7pPr marL="2474366" indent="0">
              <a:buNone/>
              <a:defRPr sz="1300"/>
            </a:lvl7pPr>
            <a:lvl8pPr marL="2886761" indent="0">
              <a:buNone/>
              <a:defRPr sz="1300"/>
            </a:lvl8pPr>
            <a:lvl9pPr marL="3299155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77714A-B73A-4CE1-8F86-2E1A48F23C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5598" y="1583608"/>
            <a:ext cx="3706795" cy="4957383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9682" y="1583608"/>
            <a:ext cx="3706795" cy="4957383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607BDD-18AC-42F5-A742-FCF7EB871B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29" y="273976"/>
            <a:ext cx="8228742" cy="114323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629" y="1534838"/>
            <a:ext cx="4040007" cy="639755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2394" indent="0">
              <a:buNone/>
              <a:defRPr sz="1800" b="1"/>
            </a:lvl2pPr>
            <a:lvl3pPr marL="824789" indent="0">
              <a:buNone/>
              <a:defRPr sz="1600" b="1"/>
            </a:lvl3pPr>
            <a:lvl4pPr marL="1237183" indent="0">
              <a:buNone/>
              <a:defRPr sz="1400" b="1"/>
            </a:lvl4pPr>
            <a:lvl5pPr marL="1649578" indent="0">
              <a:buNone/>
              <a:defRPr sz="1400" b="1"/>
            </a:lvl5pPr>
            <a:lvl6pPr marL="2061972" indent="0">
              <a:buNone/>
              <a:defRPr sz="1400" b="1"/>
            </a:lvl6pPr>
            <a:lvl7pPr marL="2474366" indent="0">
              <a:buNone/>
              <a:defRPr sz="1400" b="1"/>
            </a:lvl7pPr>
            <a:lvl8pPr marL="2886761" indent="0">
              <a:buNone/>
              <a:defRPr sz="1400" b="1"/>
            </a:lvl8pPr>
            <a:lvl9pPr marL="3299155" indent="0">
              <a:buNone/>
              <a:defRPr sz="1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629" y="2174593"/>
            <a:ext cx="4040007" cy="3951849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935" y="1534838"/>
            <a:ext cx="4041436" cy="639755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2394" indent="0">
              <a:buNone/>
              <a:defRPr sz="1800" b="1"/>
            </a:lvl2pPr>
            <a:lvl3pPr marL="824789" indent="0">
              <a:buNone/>
              <a:defRPr sz="1600" b="1"/>
            </a:lvl3pPr>
            <a:lvl4pPr marL="1237183" indent="0">
              <a:buNone/>
              <a:defRPr sz="1400" b="1"/>
            </a:lvl4pPr>
            <a:lvl5pPr marL="1649578" indent="0">
              <a:buNone/>
              <a:defRPr sz="1400" b="1"/>
            </a:lvl5pPr>
            <a:lvl6pPr marL="2061972" indent="0">
              <a:buNone/>
              <a:defRPr sz="1400" b="1"/>
            </a:lvl6pPr>
            <a:lvl7pPr marL="2474366" indent="0">
              <a:buNone/>
              <a:defRPr sz="1400" b="1"/>
            </a:lvl7pPr>
            <a:lvl8pPr marL="2886761" indent="0">
              <a:buNone/>
              <a:defRPr sz="1400" b="1"/>
            </a:lvl8pPr>
            <a:lvl9pPr marL="3299155" indent="0">
              <a:buNone/>
              <a:defRPr sz="1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935" y="2174593"/>
            <a:ext cx="4041436" cy="3951849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3EC0B9-060A-40A3-B87C-700A95733C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514AFB-D47E-4014-9918-8346FAFE1B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AA8942-3FA9-47B1-9E15-07BEA8024B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30" y="272542"/>
            <a:ext cx="3007481" cy="116188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227" y="272541"/>
            <a:ext cx="5111144" cy="5853901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630" y="1434428"/>
            <a:ext cx="3007481" cy="4692014"/>
          </a:xfrm>
        </p:spPr>
        <p:txBody>
          <a:bodyPr/>
          <a:lstStyle>
            <a:lvl1pPr marL="0" indent="0">
              <a:buNone/>
              <a:defRPr sz="1300"/>
            </a:lvl1pPr>
            <a:lvl2pPr marL="412394" indent="0">
              <a:buNone/>
              <a:defRPr sz="1100"/>
            </a:lvl2pPr>
            <a:lvl3pPr marL="824789" indent="0">
              <a:buNone/>
              <a:defRPr sz="900"/>
            </a:lvl3pPr>
            <a:lvl4pPr marL="1237183" indent="0">
              <a:buNone/>
              <a:defRPr sz="800"/>
            </a:lvl4pPr>
            <a:lvl5pPr marL="1649578" indent="0">
              <a:buNone/>
              <a:defRPr sz="800"/>
            </a:lvl5pPr>
            <a:lvl6pPr marL="2061972" indent="0">
              <a:buNone/>
              <a:defRPr sz="800"/>
            </a:lvl6pPr>
            <a:lvl7pPr marL="2474366" indent="0">
              <a:buNone/>
              <a:defRPr sz="800"/>
            </a:lvl7pPr>
            <a:lvl8pPr marL="2886761" indent="0">
              <a:buNone/>
              <a:defRPr sz="800"/>
            </a:lvl8pPr>
            <a:lvl9pPr marL="3299155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0376B5-CFD1-4D2E-893B-5F68C953DB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1904" y="4801030"/>
            <a:ext cx="5487258" cy="56659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1904" y="612502"/>
            <a:ext cx="5487258" cy="4115373"/>
          </a:xfrm>
        </p:spPr>
        <p:txBody>
          <a:bodyPr/>
          <a:lstStyle>
            <a:lvl1pPr marL="0" indent="0">
              <a:buNone/>
              <a:defRPr sz="2900"/>
            </a:lvl1pPr>
            <a:lvl2pPr marL="412394" indent="0">
              <a:buNone/>
              <a:defRPr sz="2500"/>
            </a:lvl2pPr>
            <a:lvl3pPr marL="824789" indent="0">
              <a:buNone/>
              <a:defRPr sz="2200"/>
            </a:lvl3pPr>
            <a:lvl4pPr marL="1237183" indent="0">
              <a:buNone/>
              <a:defRPr sz="1800"/>
            </a:lvl4pPr>
            <a:lvl5pPr marL="1649578" indent="0">
              <a:buNone/>
              <a:defRPr sz="1800"/>
            </a:lvl5pPr>
            <a:lvl6pPr marL="2061972" indent="0">
              <a:buNone/>
              <a:defRPr sz="1800"/>
            </a:lvl6pPr>
            <a:lvl7pPr marL="2474366" indent="0">
              <a:buNone/>
              <a:defRPr sz="1800"/>
            </a:lvl7pPr>
            <a:lvl8pPr marL="2886761" indent="0">
              <a:buNone/>
              <a:defRPr sz="1800"/>
            </a:lvl8pPr>
            <a:lvl9pPr marL="3299155" indent="0">
              <a:buNone/>
              <a:defRPr sz="18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1904" y="5367629"/>
            <a:ext cx="5487258" cy="804714"/>
          </a:xfrm>
        </p:spPr>
        <p:txBody>
          <a:bodyPr/>
          <a:lstStyle>
            <a:lvl1pPr marL="0" indent="0">
              <a:buNone/>
              <a:defRPr sz="1300"/>
            </a:lvl1pPr>
            <a:lvl2pPr marL="412394" indent="0">
              <a:buNone/>
              <a:defRPr sz="1100"/>
            </a:lvl2pPr>
            <a:lvl3pPr marL="824789" indent="0">
              <a:buNone/>
              <a:defRPr sz="900"/>
            </a:lvl3pPr>
            <a:lvl4pPr marL="1237183" indent="0">
              <a:buNone/>
              <a:defRPr sz="800"/>
            </a:lvl4pPr>
            <a:lvl5pPr marL="1649578" indent="0">
              <a:buNone/>
              <a:defRPr sz="800"/>
            </a:lvl5pPr>
            <a:lvl6pPr marL="2061972" indent="0">
              <a:buNone/>
              <a:defRPr sz="800"/>
            </a:lvl6pPr>
            <a:lvl7pPr marL="2474366" indent="0">
              <a:buNone/>
              <a:defRPr sz="800"/>
            </a:lvl7pPr>
            <a:lvl8pPr marL="2886761" indent="0">
              <a:buNone/>
              <a:defRPr sz="800"/>
            </a:lvl8pPr>
            <a:lvl9pPr marL="3299155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AAA4A-3E07-42B1-9E26-1916227726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8" descr="C:\Documents and Settings\Rami\Desktop\Ramis Work\PresPro\Templates_07_July_2004\Biotech\JPGS\PPP_SBIOT_TXT_DNA_Structure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62025" y="138113"/>
            <a:ext cx="7826375" cy="137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8" rIns="91436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35075" y="1584325"/>
            <a:ext cx="7551738" cy="495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6525" y="6624638"/>
            <a:ext cx="1905000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defTabSz="915001">
              <a:defRPr sz="900" smtClean="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57538" y="6624638"/>
            <a:ext cx="2894012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algn="ctr" defTabSz="915001">
              <a:defRPr sz="900" smtClean="0">
                <a:solidFill>
                  <a:srgbClr val="FFFFFF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70725" y="6624638"/>
            <a:ext cx="1905000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algn="r" defTabSz="915001">
              <a:defRPr sz="900" smtClean="0">
                <a:solidFill>
                  <a:srgbClr val="FFFFFF"/>
                </a:solidFill>
                <a:effectLst/>
              </a:defRPr>
            </a:lvl1pPr>
          </a:lstStyle>
          <a:p>
            <a:pPr>
              <a:defRPr/>
            </a:pPr>
            <a:fld id="{E8D76B3B-4B08-4B9D-8A7A-FA9F885D79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/>
      <p:bldP spid="1028" grpId="0" build="p">
        <p:tmplLst>
          <p:tmpl lvl="1">
            <p:tnLst>
              <p:par>
                <p:cTn presetID="49" presetClass="entr" presetSubtype="0" decel="10000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8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8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8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8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8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FFFF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FFFF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FFFF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FFFFFF"/>
          </a:solidFill>
          <a:latin typeface="Arial" charset="0"/>
        </a:defRPr>
      </a:lvl5pPr>
      <a:lvl6pPr marL="412394" algn="l" defTabSz="915001" rtl="0" fontAlgn="base">
        <a:spcBef>
          <a:spcPct val="0"/>
        </a:spcBef>
        <a:spcAft>
          <a:spcPct val="0"/>
        </a:spcAft>
        <a:defRPr sz="3400">
          <a:solidFill>
            <a:srgbClr val="FFFFFF"/>
          </a:solidFill>
          <a:latin typeface="Arial" charset="0"/>
        </a:defRPr>
      </a:lvl6pPr>
      <a:lvl7pPr marL="824789" algn="l" defTabSz="915001" rtl="0" fontAlgn="base">
        <a:spcBef>
          <a:spcPct val="0"/>
        </a:spcBef>
        <a:spcAft>
          <a:spcPct val="0"/>
        </a:spcAft>
        <a:defRPr sz="3400">
          <a:solidFill>
            <a:srgbClr val="FFFFFF"/>
          </a:solidFill>
          <a:latin typeface="Arial" charset="0"/>
        </a:defRPr>
      </a:lvl7pPr>
      <a:lvl8pPr marL="1237183" algn="l" defTabSz="915001" rtl="0" fontAlgn="base">
        <a:spcBef>
          <a:spcPct val="0"/>
        </a:spcBef>
        <a:spcAft>
          <a:spcPct val="0"/>
        </a:spcAft>
        <a:defRPr sz="3400">
          <a:solidFill>
            <a:srgbClr val="FFFFFF"/>
          </a:solidFill>
          <a:latin typeface="Arial" charset="0"/>
        </a:defRPr>
      </a:lvl8pPr>
      <a:lvl9pPr marL="1649578" algn="l" defTabSz="915001" rtl="0" fontAlgn="base">
        <a:spcBef>
          <a:spcPct val="0"/>
        </a:spcBef>
        <a:spcAft>
          <a:spcPct val="0"/>
        </a:spcAft>
        <a:defRPr sz="3400">
          <a:solidFill>
            <a:srgbClr val="FFFFFF"/>
          </a:solidFill>
          <a:latin typeface="Arial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FFFFFF"/>
          </a:solidFill>
          <a:latin typeface="+mn-lt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FFFFFF"/>
          </a:solidFill>
          <a:latin typeface="+mn-lt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rgbClr val="FFFFFF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FFFFFF"/>
          </a:solidFill>
          <a:latin typeface="+mn-lt"/>
        </a:defRPr>
      </a:lvl5pPr>
      <a:lvl6pPr marL="2470071" indent="-229108" algn="l" defTabSz="915001" rtl="0" fontAlgn="base">
        <a:spcBef>
          <a:spcPct val="20000"/>
        </a:spcBef>
        <a:spcAft>
          <a:spcPct val="0"/>
        </a:spcAft>
        <a:buChar char="»"/>
        <a:defRPr>
          <a:solidFill>
            <a:srgbClr val="FFFFFF"/>
          </a:solidFill>
          <a:latin typeface="+mn-lt"/>
        </a:defRPr>
      </a:lvl6pPr>
      <a:lvl7pPr marL="2882465" indent="-229108" algn="l" defTabSz="915001" rtl="0" fontAlgn="base">
        <a:spcBef>
          <a:spcPct val="20000"/>
        </a:spcBef>
        <a:spcAft>
          <a:spcPct val="0"/>
        </a:spcAft>
        <a:buChar char="»"/>
        <a:defRPr>
          <a:solidFill>
            <a:srgbClr val="FFFFFF"/>
          </a:solidFill>
          <a:latin typeface="+mn-lt"/>
        </a:defRPr>
      </a:lvl7pPr>
      <a:lvl8pPr marL="3294860" indent="-229108" algn="l" defTabSz="915001" rtl="0" fontAlgn="base">
        <a:spcBef>
          <a:spcPct val="20000"/>
        </a:spcBef>
        <a:spcAft>
          <a:spcPct val="0"/>
        </a:spcAft>
        <a:buChar char="»"/>
        <a:defRPr>
          <a:solidFill>
            <a:srgbClr val="FFFFFF"/>
          </a:solidFill>
          <a:latin typeface="+mn-lt"/>
        </a:defRPr>
      </a:lvl8pPr>
      <a:lvl9pPr marL="3707254" indent="-229108" algn="l" defTabSz="915001" rtl="0" fontAlgn="base">
        <a:spcBef>
          <a:spcPct val="20000"/>
        </a:spcBef>
        <a:spcAft>
          <a:spcPct val="0"/>
        </a:spcAft>
        <a:buChar char="»"/>
        <a:defRPr>
          <a:solidFill>
            <a:srgbClr val="FFFFFF"/>
          </a:solidFill>
          <a:latin typeface="+mn-lt"/>
        </a:defRPr>
      </a:lvl9pPr>
    </p:bodyStyle>
    <p:otherStyle>
      <a:defPPr>
        <a:defRPr lang="en-US"/>
      </a:defPPr>
      <a:lvl1pPr marL="0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2394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4789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7183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9578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61972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74366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86761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99155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43000" y="2133600"/>
            <a:ext cx="7772400" cy="1470025"/>
          </a:xfrm>
        </p:spPr>
        <p:txBody>
          <a:bodyPr/>
          <a:lstStyle/>
          <a:p>
            <a:pPr algn="ctr"/>
            <a:r>
              <a:rPr lang="en-US" sz="4600" smtClean="0"/>
              <a:t>Heredity, Genetics and DNA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Understanding the CODES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371600"/>
            <a:ext cx="7086600" cy="2228850"/>
          </a:xfrm>
        </p:spPr>
        <p:txBody>
          <a:bodyPr/>
          <a:lstStyle/>
          <a:p>
            <a:pPr algn="ctr"/>
            <a:r>
              <a:rPr lang="en-US" sz="3800" smtClean="0"/>
              <a:t>The genetic makeup of an organism due to the genes present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6000" i="1" dirty="0" smtClean="0">
                <a:solidFill>
                  <a:srgbClr val="00B0F0"/>
                </a:solidFill>
              </a:rPr>
              <a:t>Genotype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371600"/>
            <a:ext cx="7086600" cy="2228850"/>
          </a:xfrm>
        </p:spPr>
        <p:txBody>
          <a:bodyPr/>
          <a:lstStyle/>
          <a:p>
            <a:pPr algn="ctr"/>
            <a:r>
              <a:rPr lang="en-US" sz="3800" smtClean="0"/>
              <a:t>A particular physical appearance produced by genes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6000" i="1" dirty="0" smtClean="0">
                <a:solidFill>
                  <a:srgbClr val="00B0F0"/>
                </a:solidFill>
              </a:rPr>
              <a:t>Phenotype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371600"/>
            <a:ext cx="7086600" cy="2228850"/>
          </a:xfrm>
        </p:spPr>
        <p:txBody>
          <a:bodyPr/>
          <a:lstStyle/>
          <a:p>
            <a:pPr algn="ctr"/>
            <a:r>
              <a:rPr lang="en-US" sz="3800" smtClean="0"/>
              <a:t>Male and female sex cells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6000" i="1" dirty="0" smtClean="0">
                <a:solidFill>
                  <a:srgbClr val="00B0F0"/>
                </a:solidFill>
              </a:rPr>
              <a:t>Gametes</a:t>
            </a:r>
            <a:endParaRPr lang="en-US" sz="6000" i="1" dirty="0" smtClean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371600"/>
            <a:ext cx="7086600" cy="2228850"/>
          </a:xfrm>
        </p:spPr>
        <p:txBody>
          <a:bodyPr/>
          <a:lstStyle/>
          <a:p>
            <a:pPr algn="ctr"/>
            <a:r>
              <a:rPr lang="en-US" sz="3800" dirty="0" smtClean="0"/>
              <a:t>A </a:t>
            </a:r>
            <a:r>
              <a:rPr lang="en-US" sz="3800" dirty="0" err="1" smtClean="0"/>
              <a:t>fertilised</a:t>
            </a:r>
            <a:r>
              <a:rPr lang="en-US" sz="3800" dirty="0" smtClean="0"/>
              <a:t> </a:t>
            </a:r>
            <a:r>
              <a:rPr lang="en-US" sz="3800" dirty="0" smtClean="0"/>
              <a:t>seed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6000" i="1" dirty="0" smtClean="0">
                <a:solidFill>
                  <a:srgbClr val="00B0F0"/>
                </a:solidFill>
              </a:rPr>
              <a:t>Zygote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371600"/>
            <a:ext cx="7086600" cy="2228850"/>
          </a:xfrm>
        </p:spPr>
        <p:txBody>
          <a:bodyPr/>
          <a:lstStyle/>
          <a:p>
            <a:pPr algn="ctr"/>
            <a:r>
              <a:rPr lang="en-US" sz="3800" dirty="0" smtClean="0"/>
              <a:t>The display of all the chromosomes in a cell’s nucleus</a:t>
            </a:r>
            <a:endParaRPr lang="en-US" sz="3800" dirty="0" smtClean="0">
              <a:solidFill>
                <a:schemeClr val="accent1"/>
              </a:solidFill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6000" i="1" dirty="0" err="1" smtClean="0">
                <a:solidFill>
                  <a:srgbClr val="00B0F0"/>
                </a:solidFill>
              </a:rPr>
              <a:t>Karyotype</a:t>
            </a:r>
            <a:endParaRPr lang="en-US" sz="6000" i="1" dirty="0" smtClean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dirty="0" smtClean="0">
                <a:solidFill>
                  <a:srgbClr val="00B0F0"/>
                </a:solidFill>
              </a:rPr>
              <a:t>Genes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900" dirty="0" smtClean="0"/>
              <a:t>Each trait – an expressed characteristic is produced by a pair of hereditary factors collectively know as GENES.  Within a chromosome, there are many genes, each of which controls the inheritance of a particular trait. </a:t>
            </a:r>
          </a:p>
          <a:p>
            <a:r>
              <a:rPr lang="en-US" sz="2900" dirty="0" smtClean="0"/>
              <a:t>A GENE is a segment of a chromosome that produces a particular trait.  For example, in pea plants, there’s a gene on the chromosome that holds the code for seed coat color.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dirty="0" smtClean="0">
                <a:solidFill>
                  <a:srgbClr val="00B0F0"/>
                </a:solidFill>
              </a:rPr>
              <a:t>Alleles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900" dirty="0" smtClean="0"/>
              <a:t>A gene usually consists of a pair of hereditary factors called alleles.  </a:t>
            </a:r>
            <a:endParaRPr lang="en-US" sz="2900" dirty="0" smtClean="0"/>
          </a:p>
          <a:p>
            <a:r>
              <a:rPr lang="en-US" sz="2900" dirty="0" smtClean="0"/>
              <a:t>Each </a:t>
            </a:r>
            <a:r>
              <a:rPr lang="en-US" sz="2900" dirty="0" smtClean="0"/>
              <a:t>organism carries two alleles for a particular trait, one from the mother and one from the father.  </a:t>
            </a:r>
            <a:endParaRPr lang="en-US" sz="2900" dirty="0" smtClean="0"/>
          </a:p>
          <a:p>
            <a:r>
              <a:rPr lang="en-US" sz="2900" dirty="0" smtClean="0"/>
              <a:t>Another </a:t>
            </a:r>
            <a:r>
              <a:rPr lang="en-US" sz="2900" dirty="0" smtClean="0"/>
              <a:t>way to say this is that two alleles make up a gene, which in turn produces a particular trait.</a:t>
            </a:r>
          </a:p>
          <a:p>
            <a:endParaRPr lang="en-US" sz="29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609600"/>
            <a:ext cx="7826375" cy="1376362"/>
          </a:xfrm>
        </p:spPr>
        <p:txBody>
          <a:bodyPr/>
          <a:lstStyle/>
          <a:p>
            <a:pPr algn="ctr"/>
            <a:r>
              <a:rPr lang="en-US" sz="6000" dirty="0" smtClean="0">
                <a:solidFill>
                  <a:srgbClr val="00B0F0"/>
                </a:solidFill>
              </a:rPr>
              <a:t>Dominant &amp; Recessive Alleles</a:t>
            </a:r>
            <a:endParaRPr lang="en-US" sz="6000" dirty="0" smtClean="0">
              <a:solidFill>
                <a:srgbClr val="00B0F0"/>
              </a:solidFill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5075" y="2514600"/>
            <a:ext cx="7551738" cy="4025900"/>
          </a:xfrm>
        </p:spPr>
        <p:txBody>
          <a:bodyPr/>
          <a:lstStyle/>
          <a:p>
            <a:r>
              <a:rPr lang="en-US" sz="2900" dirty="0" smtClean="0"/>
              <a:t>Dominant and RECESSIVE ALLELES:  an allele can be DOMINANT or RECESSIVE.</a:t>
            </a:r>
          </a:p>
          <a:p>
            <a:r>
              <a:rPr lang="en-US" sz="2900" dirty="0" smtClean="0"/>
              <a:t>A Dominant allele – takes over.  Written with a </a:t>
            </a:r>
            <a:r>
              <a:rPr lang="en-US" sz="2900" dirty="0" smtClean="0"/>
              <a:t>CAPITAL </a:t>
            </a:r>
            <a:r>
              <a:rPr lang="en-US" sz="2900" dirty="0" smtClean="0"/>
              <a:t>letter. </a:t>
            </a:r>
            <a:r>
              <a:rPr lang="en-US" sz="2900" i="1" dirty="0" smtClean="0">
                <a:solidFill>
                  <a:srgbClr val="00B0F0"/>
                </a:solidFill>
              </a:rPr>
              <a:t>(T)</a:t>
            </a:r>
            <a:endParaRPr lang="en-US" sz="2900" i="1" dirty="0" smtClean="0">
              <a:solidFill>
                <a:srgbClr val="00B0F0"/>
              </a:solidFill>
            </a:endParaRPr>
          </a:p>
          <a:p>
            <a:r>
              <a:rPr lang="en-US" sz="2900" dirty="0" smtClean="0"/>
              <a:t>A Recessive allele – hidden by the dominant.  Written with a LOWERCASE letter.  </a:t>
            </a:r>
            <a:r>
              <a:rPr lang="en-US" sz="2900" i="1" dirty="0" smtClean="0">
                <a:solidFill>
                  <a:srgbClr val="00B0F0"/>
                </a:solidFill>
              </a:rPr>
              <a:t>(t)</a:t>
            </a:r>
            <a:endParaRPr lang="en-US" sz="2900" i="1" dirty="0" smtClean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457200"/>
            <a:ext cx="7826375" cy="1690687"/>
          </a:xfrm>
        </p:spPr>
        <p:txBody>
          <a:bodyPr/>
          <a:lstStyle/>
          <a:p>
            <a:pPr algn="ctr"/>
            <a:r>
              <a:rPr lang="en-US" sz="6000" i="1" dirty="0" smtClean="0">
                <a:solidFill>
                  <a:srgbClr val="00B0F0"/>
                </a:solidFill>
              </a:rPr>
              <a:t>Phenotype </a:t>
            </a:r>
            <a:r>
              <a:rPr lang="en-US" sz="6000" i="1" dirty="0" smtClean="0">
                <a:solidFill>
                  <a:srgbClr val="00B0F0"/>
                </a:solidFill>
              </a:rPr>
              <a:t>and </a:t>
            </a:r>
            <a:r>
              <a:rPr lang="en-US" sz="6000" i="1" dirty="0" smtClean="0">
                <a:solidFill>
                  <a:srgbClr val="00B0F0"/>
                </a:solidFill>
              </a:rPr>
              <a:t>Genotype</a:t>
            </a:r>
            <a:endParaRPr lang="en-US" sz="6000" i="1" dirty="0" smtClean="0">
              <a:solidFill>
                <a:srgbClr val="00B0F0"/>
              </a:solidFill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2374900"/>
            <a:ext cx="7551738" cy="4483100"/>
          </a:xfrm>
        </p:spPr>
        <p:txBody>
          <a:bodyPr/>
          <a:lstStyle/>
          <a:p>
            <a:r>
              <a:rPr lang="en-US" sz="2900" dirty="0" smtClean="0"/>
              <a:t>When discussing the physical appearance of an organism we refer to its </a:t>
            </a:r>
            <a:r>
              <a:rPr lang="en-US" sz="2900" i="1" dirty="0" smtClean="0">
                <a:solidFill>
                  <a:srgbClr val="00B0F0"/>
                </a:solidFill>
              </a:rPr>
              <a:t>phenotype</a:t>
            </a:r>
            <a:r>
              <a:rPr lang="en-US" sz="2900" dirty="0" smtClean="0"/>
              <a:t>.</a:t>
            </a:r>
          </a:p>
          <a:p>
            <a:r>
              <a:rPr lang="en-US" sz="2900" dirty="0" smtClean="0"/>
              <a:t>When talking about the genetic makeup of an organism we refer to its </a:t>
            </a:r>
            <a:r>
              <a:rPr lang="en-US" sz="2900" i="1" dirty="0" smtClean="0">
                <a:solidFill>
                  <a:srgbClr val="00B0F0"/>
                </a:solidFill>
              </a:rPr>
              <a:t>genotype</a:t>
            </a:r>
            <a:r>
              <a:rPr lang="en-US" sz="2900" dirty="0" smtClean="0"/>
              <a:t>.  The genotype tells us which alleles the organism possesses.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457200"/>
            <a:ext cx="7953375" cy="1376362"/>
          </a:xfrm>
        </p:spPr>
        <p:txBody>
          <a:bodyPr/>
          <a:lstStyle/>
          <a:p>
            <a:pPr algn="ctr"/>
            <a:r>
              <a:rPr lang="en-US" sz="6000" i="1" dirty="0" smtClean="0">
                <a:solidFill>
                  <a:srgbClr val="00B0F0"/>
                </a:solidFill>
              </a:rPr>
              <a:t>HOMOZYGOUS and HETEROZYGOUS</a:t>
            </a:r>
            <a:endParaRPr lang="en-US" sz="6000" i="1" dirty="0" smtClean="0">
              <a:solidFill>
                <a:srgbClr val="00B0F0"/>
              </a:solidFill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2209800"/>
            <a:ext cx="8001000" cy="4330700"/>
          </a:xfrm>
        </p:spPr>
        <p:txBody>
          <a:bodyPr/>
          <a:lstStyle/>
          <a:p>
            <a:r>
              <a:rPr lang="en-US" sz="2900" dirty="0" smtClean="0"/>
              <a:t>When an organism has two identical alleles for a given trait, we say the organism is </a:t>
            </a:r>
            <a:r>
              <a:rPr lang="en-US" sz="2900" i="1" dirty="0" smtClean="0">
                <a:solidFill>
                  <a:srgbClr val="00B0F0"/>
                </a:solidFill>
              </a:rPr>
              <a:t>homozygous</a:t>
            </a:r>
            <a:r>
              <a:rPr lang="en-US" sz="2900" dirty="0" smtClean="0"/>
              <a:t>. For instance TT and </a:t>
            </a:r>
            <a:r>
              <a:rPr lang="en-US" sz="2900" dirty="0" err="1" smtClean="0"/>
              <a:t>tt</a:t>
            </a:r>
            <a:r>
              <a:rPr lang="en-US" sz="2900" dirty="0" smtClean="0"/>
              <a:t> would both represent the genotypes of homozygous organisms, one homozygous dominant, and one homozygous recessive.</a:t>
            </a:r>
          </a:p>
          <a:p>
            <a:r>
              <a:rPr lang="en-US" sz="2900" dirty="0" smtClean="0"/>
              <a:t>If </a:t>
            </a:r>
            <a:r>
              <a:rPr lang="en-US" sz="2900" dirty="0" smtClean="0"/>
              <a:t>an organism has two different alleles for a given </a:t>
            </a:r>
            <a:r>
              <a:rPr lang="en-US" sz="2900" dirty="0" smtClean="0"/>
              <a:t>trait, </a:t>
            </a:r>
            <a:r>
              <a:rPr lang="en-US" sz="2900" dirty="0" smtClean="0"/>
              <a:t>say </a:t>
            </a:r>
            <a:r>
              <a:rPr lang="en-US" sz="2900" dirty="0" err="1" smtClean="0"/>
              <a:t>Tt</a:t>
            </a:r>
            <a:r>
              <a:rPr lang="en-US" sz="2900" dirty="0" smtClean="0"/>
              <a:t>, that organism is </a:t>
            </a:r>
            <a:r>
              <a:rPr lang="en-US" sz="2900" i="1" dirty="0" smtClean="0">
                <a:solidFill>
                  <a:srgbClr val="00B0F0"/>
                </a:solidFill>
              </a:rPr>
              <a:t>heterozygous</a:t>
            </a:r>
            <a:r>
              <a:rPr lang="en-US" sz="29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b="1" dirty="0" smtClean="0"/>
              <a:t>Genetics Vocabulary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5075" y="1584325"/>
            <a:ext cx="7551738" cy="3063875"/>
          </a:xfrm>
        </p:spPr>
        <p:txBody>
          <a:bodyPr/>
          <a:lstStyle/>
          <a:p>
            <a:r>
              <a:rPr lang="en-US" sz="2900" dirty="0" smtClean="0"/>
              <a:t>Genetics is the study of heredity, a study of how certain characteristics are passed on from parents to children.</a:t>
            </a:r>
          </a:p>
          <a:p>
            <a:r>
              <a:rPr lang="en-US" sz="2900" dirty="0" err="1" smtClean="0"/>
              <a:t>Gregor</a:t>
            </a:r>
            <a:r>
              <a:rPr lang="en-US" sz="2900" dirty="0" smtClean="0"/>
              <a:t> </a:t>
            </a:r>
            <a:r>
              <a:rPr lang="en-US" sz="2900" dirty="0" smtClean="0"/>
              <a:t>Mendel</a:t>
            </a:r>
            <a:r>
              <a:rPr lang="en-US" sz="2900" dirty="0" smtClean="0"/>
              <a:t>, an Austrian monk,  </a:t>
            </a:r>
            <a:r>
              <a:rPr lang="en-US" sz="2900" dirty="0" smtClean="0"/>
              <a:t>discovered the basic principles of heredity in the 19</a:t>
            </a:r>
            <a:r>
              <a:rPr lang="en-US" sz="2900" baseline="30000" dirty="0" smtClean="0"/>
              <a:t>th</a:t>
            </a:r>
            <a:r>
              <a:rPr lang="en-US" sz="2900" dirty="0" smtClean="0"/>
              <a:t> century.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609600"/>
            <a:ext cx="7826375" cy="1676400"/>
          </a:xfrm>
        </p:spPr>
        <p:txBody>
          <a:bodyPr/>
          <a:lstStyle/>
          <a:p>
            <a:pPr algn="ctr"/>
            <a:r>
              <a:rPr lang="en-US" sz="6000" dirty="0" smtClean="0">
                <a:solidFill>
                  <a:srgbClr val="00B0F0"/>
                </a:solidFill>
              </a:rPr>
              <a:t>PARENT and FILLIAL GENERATIONS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5075" y="2514600"/>
            <a:ext cx="7551738" cy="4025900"/>
          </a:xfrm>
        </p:spPr>
        <p:txBody>
          <a:bodyPr/>
          <a:lstStyle/>
          <a:p>
            <a:r>
              <a:rPr lang="en-US" sz="2900" dirty="0" smtClean="0"/>
              <a:t>The first generation is always called the parent or P1 GENERATION.</a:t>
            </a:r>
          </a:p>
          <a:p>
            <a:r>
              <a:rPr lang="en-US" sz="2900" dirty="0" smtClean="0"/>
              <a:t>The offspring of the P1 generation are called the first </a:t>
            </a:r>
            <a:r>
              <a:rPr lang="en-US" sz="2900" dirty="0" err="1" smtClean="0"/>
              <a:t>fillial</a:t>
            </a:r>
            <a:r>
              <a:rPr lang="en-US" sz="2900" dirty="0" smtClean="0"/>
              <a:t> or F1 generation.</a:t>
            </a:r>
          </a:p>
          <a:p>
            <a:r>
              <a:rPr lang="en-US" sz="2900" dirty="0" smtClean="0"/>
              <a:t>The offspring of the F1 generation are called the F2 generation.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533400"/>
            <a:ext cx="7826375" cy="1690687"/>
          </a:xfrm>
        </p:spPr>
        <p:txBody>
          <a:bodyPr/>
          <a:lstStyle/>
          <a:p>
            <a:pPr algn="ctr"/>
            <a:r>
              <a:rPr lang="en-US" sz="6000" dirty="0" smtClean="0">
                <a:solidFill>
                  <a:srgbClr val="00B0F0"/>
                </a:solidFill>
              </a:rPr>
              <a:t>Mendel’s Law of Heredity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5075" y="2438400"/>
            <a:ext cx="7551738" cy="4102100"/>
          </a:xfrm>
        </p:spPr>
        <p:txBody>
          <a:bodyPr/>
          <a:lstStyle/>
          <a:p>
            <a:pPr marL="476250" indent="-476250">
              <a:buFontTx/>
              <a:buAutoNum type="arabicPeriod"/>
            </a:pPr>
            <a:r>
              <a:rPr lang="en-US" sz="2900" dirty="0" smtClean="0"/>
              <a:t>Law of Segregation – states that the members of each pair of alleles separate when gametes are formed.  A gamete will receive one allele or the other.</a:t>
            </a:r>
          </a:p>
          <a:p>
            <a:pPr marL="476250" indent="-476250">
              <a:buFontTx/>
              <a:buAutoNum type="arabicPeriod"/>
            </a:pPr>
            <a:r>
              <a:rPr lang="en-US" sz="2900" dirty="0" smtClean="0"/>
              <a:t>Law of Independent Assortment – states that two or more pairs of alleles segregate independently of one another during gamete formation.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371600"/>
            <a:ext cx="7086600" cy="2228850"/>
          </a:xfrm>
        </p:spPr>
        <p:txBody>
          <a:bodyPr/>
          <a:lstStyle/>
          <a:p>
            <a:pPr algn="ctr"/>
            <a:r>
              <a:rPr lang="en-US" sz="3800" dirty="0" smtClean="0"/>
              <a:t>The science of biological inheritance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6000" i="1" dirty="0" smtClean="0">
                <a:solidFill>
                  <a:srgbClr val="00B0F0"/>
                </a:solidFill>
              </a:rPr>
              <a:t>Genetics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371600" y="1371600"/>
            <a:ext cx="7086600" cy="2228850"/>
          </a:xfrm>
        </p:spPr>
        <p:txBody>
          <a:bodyPr/>
          <a:lstStyle/>
          <a:p>
            <a:pPr algn="ctr"/>
            <a:r>
              <a:rPr lang="en-US" sz="3800" smtClean="0"/>
              <a:t>A segment of a chromosome that produces a particular trait.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6000" i="1" dirty="0" smtClean="0">
                <a:solidFill>
                  <a:srgbClr val="00B0F0"/>
                </a:solidFill>
              </a:rPr>
              <a:t>Gene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371600"/>
            <a:ext cx="7086600" cy="2228850"/>
          </a:xfrm>
        </p:spPr>
        <p:txBody>
          <a:bodyPr/>
          <a:lstStyle/>
          <a:p>
            <a:pPr algn="ctr"/>
            <a:r>
              <a:rPr lang="en-US" sz="3800" smtClean="0"/>
              <a:t>A pair of hereditary factors that make up a gene (different forms of a gene)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6000" i="1" dirty="0" smtClean="0">
                <a:solidFill>
                  <a:srgbClr val="00B0F0"/>
                </a:solidFill>
              </a:rPr>
              <a:t>Alleles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371600"/>
            <a:ext cx="7086600" cy="2228850"/>
          </a:xfrm>
        </p:spPr>
        <p:txBody>
          <a:bodyPr/>
          <a:lstStyle/>
          <a:p>
            <a:pPr algn="ctr"/>
            <a:r>
              <a:rPr lang="en-US" sz="3800" smtClean="0"/>
              <a:t>A hereditary factor that “takes over” the gene determining the trait 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6000" i="1" dirty="0" smtClean="0">
                <a:solidFill>
                  <a:srgbClr val="00B0F0"/>
                </a:solidFill>
              </a:rPr>
              <a:t>Dominant Allele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371600"/>
            <a:ext cx="7086600" cy="2228850"/>
          </a:xfrm>
        </p:spPr>
        <p:txBody>
          <a:bodyPr/>
          <a:lstStyle/>
          <a:p>
            <a:pPr algn="ctr"/>
            <a:r>
              <a:rPr lang="en-US" sz="3800" smtClean="0"/>
              <a:t>A hereditary factor that is hidden by a dominant allele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6000" i="1" dirty="0" smtClean="0">
                <a:solidFill>
                  <a:srgbClr val="00B0F0"/>
                </a:solidFill>
              </a:rPr>
              <a:t>Recessive Allele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371600"/>
            <a:ext cx="7086600" cy="2228850"/>
          </a:xfrm>
        </p:spPr>
        <p:txBody>
          <a:bodyPr/>
          <a:lstStyle/>
          <a:p>
            <a:pPr algn="ctr"/>
            <a:r>
              <a:rPr lang="en-US" sz="3800" smtClean="0"/>
              <a:t>Two </a:t>
            </a:r>
            <a:r>
              <a:rPr lang="en-US" sz="3800" smtClean="0">
                <a:solidFill>
                  <a:schemeClr val="accent1"/>
                </a:solidFill>
              </a:rPr>
              <a:t>identical</a:t>
            </a:r>
            <a:r>
              <a:rPr lang="en-US" sz="3800" smtClean="0"/>
              <a:t> alleles for a particular trait. </a:t>
            </a:r>
            <a:r>
              <a:rPr lang="en-US" sz="3800" smtClean="0">
                <a:solidFill>
                  <a:schemeClr val="accent1"/>
                </a:solidFill>
              </a:rPr>
              <a:t>TT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6000" i="1" dirty="0" smtClean="0">
                <a:solidFill>
                  <a:srgbClr val="00B0F0"/>
                </a:solidFill>
              </a:rPr>
              <a:t>Homozygous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371600"/>
            <a:ext cx="7086600" cy="2228850"/>
          </a:xfrm>
        </p:spPr>
        <p:txBody>
          <a:bodyPr/>
          <a:lstStyle/>
          <a:p>
            <a:pPr algn="ctr"/>
            <a:r>
              <a:rPr lang="en-US" sz="3800" smtClean="0"/>
              <a:t>Two </a:t>
            </a:r>
            <a:r>
              <a:rPr lang="en-US" sz="3800" smtClean="0">
                <a:solidFill>
                  <a:schemeClr val="accent1"/>
                </a:solidFill>
              </a:rPr>
              <a:t>different</a:t>
            </a:r>
            <a:r>
              <a:rPr lang="en-US" sz="3800" smtClean="0"/>
              <a:t> alleles for a particular trait. </a:t>
            </a:r>
            <a:r>
              <a:rPr lang="en-US" sz="3800" smtClean="0">
                <a:solidFill>
                  <a:schemeClr val="accent1"/>
                </a:solidFill>
              </a:rPr>
              <a:t>Tt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6000" i="1" dirty="0" smtClean="0">
                <a:solidFill>
                  <a:srgbClr val="00B0F0"/>
                </a:solidFill>
              </a:rPr>
              <a:t>Heterozygous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0286208">
  <a:themeElements>
    <a:clrScheme name="">
      <a:dk1>
        <a:srgbClr val="000000"/>
      </a:dk1>
      <a:lt1>
        <a:srgbClr val="C0C0C0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DCDCDC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540</TotalTime>
  <Words>561</Words>
  <Application>Microsoft PowerPoint</Application>
  <PresentationFormat>On-screen Show (4:3)</PresentationFormat>
  <Paragraphs>53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10286208</vt:lpstr>
      <vt:lpstr>Heredity, Genetics and DNA</vt:lpstr>
      <vt:lpstr>Genetics Vocabulary</vt:lpstr>
      <vt:lpstr>The science of biological inheritance</vt:lpstr>
      <vt:lpstr>A segment of a chromosome that produces a particular trait.</vt:lpstr>
      <vt:lpstr>A pair of hereditary factors that make up a gene (different forms of a gene)</vt:lpstr>
      <vt:lpstr>A hereditary factor that “takes over” the gene determining the trait </vt:lpstr>
      <vt:lpstr>A hereditary factor that is hidden by a dominant allele</vt:lpstr>
      <vt:lpstr>Two identical alleles for a particular trait. TT</vt:lpstr>
      <vt:lpstr>Two different alleles for a particular trait. Tt</vt:lpstr>
      <vt:lpstr>The genetic makeup of an organism due to the genes present</vt:lpstr>
      <vt:lpstr>A particular physical appearance produced by genes</vt:lpstr>
      <vt:lpstr>Male and female sex cells</vt:lpstr>
      <vt:lpstr>A fertilised seed</vt:lpstr>
      <vt:lpstr>The display of all the chromosomes in a cell’s nucleus</vt:lpstr>
      <vt:lpstr>Genes</vt:lpstr>
      <vt:lpstr>Alleles</vt:lpstr>
      <vt:lpstr>Dominant &amp; Recessive Alleles</vt:lpstr>
      <vt:lpstr>Phenotype and Genotype</vt:lpstr>
      <vt:lpstr>HOMOZYGOUS and HETEROZYGOUS</vt:lpstr>
      <vt:lpstr>PARENT and FILLIAL GENERATIONS</vt:lpstr>
      <vt:lpstr>Mendel’s Law of Heredity</vt:lpstr>
      <vt:lpstr>Slide 22</vt:lpstr>
      <vt:lpstr>Slide 23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 </dc:creator>
  <cp:keywords/>
  <dc:description/>
  <cp:lastModifiedBy>IT Directorate</cp:lastModifiedBy>
  <cp:revision>12</cp:revision>
  <dcterms:created xsi:type="dcterms:W3CDTF">2009-01-21T16:13:28Z</dcterms:created>
  <dcterms:modified xsi:type="dcterms:W3CDTF">2009-08-19T10:03:03Z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TC102862081033</vt:lpwstr>
  </property>
</Properties>
</file>